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6" r:id="rId6"/>
    <p:sldId id="274" r:id="rId7"/>
    <p:sldId id="272" r:id="rId8"/>
    <p:sldId id="269" r:id="rId9"/>
    <p:sldId id="270" r:id="rId10"/>
    <p:sldId id="273" r:id="rId11"/>
    <p:sldId id="268" r:id="rId12"/>
    <p:sldId id="260" r:id="rId13"/>
    <p:sldId id="261" r:id="rId14"/>
    <p:sldId id="262" r:id="rId15"/>
    <p:sldId id="263" r:id="rId16"/>
    <p:sldId id="26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101" autoAdjust="0"/>
  </p:normalViewPr>
  <p:slideViewPr>
    <p:cSldViewPr snapToGrid="0">
      <p:cViewPr varScale="1">
        <p:scale>
          <a:sx n="68" d="100"/>
          <a:sy n="68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F6379-0D92-4627-B56B-9C6C286E2C48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55421-48A6-4229-A51F-E1C8E00984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77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55421-48A6-4229-A51F-E1C8E009841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55421-48A6-4229-A51F-E1C8E009841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44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534A-97E5-4D1E-B3D4-E10B58C8F9DA}" type="datetime1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2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E2A-D68E-44AB-A6FB-2BEECA72A096}" type="datetime1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80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3B05-F067-4AA0-A8AD-FFAFDBF3DBEB}" type="datetime1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43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633-0823-47CB-874D-145D4CF2E977}" type="datetime1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07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FC70-52D0-4E8C-91A1-121AB8BB17B8}" type="datetime1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57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4CBC-384C-4898-AD77-2F50304934C3}" type="datetime1">
              <a:rPr lang="it-IT" smtClean="0"/>
              <a:t>13/03/2018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82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09FD-4F50-4238-BF23-282812581599}" type="datetime1">
              <a:rPr lang="it-IT" smtClean="0"/>
              <a:t>13/03/2018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09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A0F-B4E3-4888-ADE4-90CC043D13DC}" type="datetime1">
              <a:rPr lang="it-IT" smtClean="0"/>
              <a:t>13/03/2018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33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75A0-78C4-4697-A924-DF7459CA6DE3}" type="datetime1">
              <a:rPr lang="it-IT" smtClean="0"/>
              <a:t>13/03/2018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51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1DB9-A9F1-4031-9393-206F8E8798CA}" type="datetime1">
              <a:rPr lang="it-IT" smtClean="0"/>
              <a:t>13/03/2018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13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7E00-5A5B-49ED-BDB9-6F6CEBA453F8}" type="datetime1">
              <a:rPr lang="it-IT" smtClean="0"/>
              <a:t>13/03/2018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49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C710-605A-4E0C-9F52-F9D17312087F}" type="datetime1">
              <a:rPr lang="it-IT" smtClean="0"/>
              <a:t>13/03/2018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40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503054"/>
            <a:ext cx="7772400" cy="138494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  <a:t>Formazione docenti neoassunti</a:t>
            </a:r>
            <a:b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400" b="1" dirty="0" err="1" smtClean="0">
                <a:solidFill>
                  <a:schemeClr val="accent5">
                    <a:lumMod val="75000"/>
                  </a:schemeClr>
                </a:solidFill>
              </a:rPr>
              <a:t>a.s.</a:t>
            </a:r>
            <a: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  <a:t> 2017/2018</a:t>
            </a:r>
            <a:b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900" b="1" dirty="0">
                <a:solidFill>
                  <a:srgbClr val="002060"/>
                </a:solidFill>
              </a:rPr>
              <a:t>THE </a:t>
            </a:r>
            <a:r>
              <a:rPr lang="it-IT" sz="4900" b="1" dirty="0" smtClean="0">
                <a:solidFill>
                  <a:srgbClr val="002060"/>
                </a:solidFill>
              </a:rPr>
              <a:t>VISITING</a:t>
            </a:r>
            <a: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it-IT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126376"/>
            <a:ext cx="2150880" cy="149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8" y="5124354"/>
            <a:ext cx="2202288" cy="162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620" y="5296008"/>
            <a:ext cx="2241032" cy="145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" y="126375"/>
            <a:ext cx="1983347" cy="154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3347864" y="5518380"/>
            <a:ext cx="24482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200" dirty="0"/>
              <a:t>a</a:t>
            </a:r>
            <a:r>
              <a:rPr lang="it-IT" altLang="it-IT" sz="1200" dirty="0" smtClean="0"/>
              <a:t> cura di</a:t>
            </a:r>
          </a:p>
          <a:p>
            <a:pPr algn="ctr" eaLnBrk="1" hangingPunct="1"/>
            <a:r>
              <a:rPr lang="it-IT" altLang="it-IT" sz="1200" i="1" dirty="0" smtClean="0"/>
              <a:t>Anna </a:t>
            </a:r>
            <a:r>
              <a:rPr lang="it-IT" altLang="it-IT" sz="1200" i="1" dirty="0"/>
              <a:t>Maria Di Nocera</a:t>
            </a:r>
          </a:p>
          <a:p>
            <a:pPr algn="ctr" eaLnBrk="1" hangingPunct="1"/>
            <a:r>
              <a:rPr lang="it-IT" altLang="it-IT" sz="1200" dirty="0"/>
              <a:t>Dirigente </a:t>
            </a:r>
            <a:r>
              <a:rPr lang="it-IT" altLang="it-IT" sz="1200" dirty="0" smtClean="0"/>
              <a:t>Scolastico</a:t>
            </a:r>
          </a:p>
          <a:p>
            <a:pPr algn="ctr" eaLnBrk="1" hangingPunct="1"/>
            <a:endParaRPr lang="it-IT" altLang="it-IT" sz="1200" dirty="0"/>
          </a:p>
          <a:p>
            <a:pPr algn="ctr" eaLnBrk="1" hangingPunct="1"/>
            <a:endParaRPr lang="it-IT" altLang="it-IT" sz="1200" dirty="0" smtClean="0"/>
          </a:p>
          <a:p>
            <a:pPr algn="ctr" eaLnBrk="1" hangingPunct="1"/>
            <a:r>
              <a:rPr lang="it-IT" altLang="it-IT" sz="1200" dirty="0" smtClean="0"/>
              <a:t>Referente </a:t>
            </a:r>
            <a:r>
              <a:rPr lang="it-IT" altLang="it-IT" sz="1200" dirty="0"/>
              <a:t>regionale </a:t>
            </a:r>
          </a:p>
          <a:p>
            <a:pPr algn="ctr" eaLnBrk="1" hangingPunct="1"/>
            <a:r>
              <a:rPr lang="it-IT" altLang="it-IT" sz="1200" dirty="0"/>
              <a:t>F</a:t>
            </a:r>
            <a:r>
              <a:rPr lang="it-IT" altLang="it-IT" sz="1200" dirty="0" smtClean="0"/>
              <a:t>ormazione </a:t>
            </a:r>
            <a:r>
              <a:rPr lang="it-IT" altLang="it-IT" sz="1200" dirty="0"/>
              <a:t>docenti neoassunti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6171351"/>
            <a:ext cx="10668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Il modello integrato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5939575" cy="2836528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/>
              <a:t> </a:t>
            </a:r>
            <a:r>
              <a:rPr lang="it-IT" sz="2600" dirty="0"/>
              <a:t>Le visite di </a:t>
            </a:r>
            <a:r>
              <a:rPr lang="it-IT" sz="2600" dirty="0" smtClean="0"/>
              <a:t>studio, daranno priorità alla </a:t>
            </a:r>
            <a:r>
              <a:rPr lang="it-IT" sz="2600" b="1" dirty="0" smtClean="0"/>
              <a:t>dimensione curricolare</a:t>
            </a:r>
            <a:r>
              <a:rPr lang="it-IT" sz="2600" dirty="0" smtClean="0"/>
              <a:t> e </a:t>
            </a:r>
            <a:r>
              <a:rPr lang="it-IT" sz="2600" dirty="0"/>
              <a:t>saranno realizzate nel corso di due giornate di 4h 30’ in una istituzione scolastica dell’ambito territoriale cui appartiene il polo formativo prescelto per la formazione in presenza. </a:t>
            </a:r>
            <a:r>
              <a:rPr lang="it-IT" sz="2600" b="1" dirty="0"/>
              <a:t>Tali giornate sostituiranno 3 dei 4 laboratori in presenza previsti dal piano. </a:t>
            </a:r>
            <a:endParaRPr lang="it-IT" sz="2600" dirty="0"/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48" y="1690689"/>
            <a:ext cx="18288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6548" y="3116687"/>
            <a:ext cx="1735903" cy="128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89443"/>
            <a:ext cx="1881792" cy="12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2975020" y="4662153"/>
            <a:ext cx="5447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Affinché la visita di studio possa stimolare un atteggiamento di ricerca e miglioramento anche nei colleghi, è</a:t>
            </a:r>
            <a:r>
              <a:rPr lang="it-IT" sz="2400" b="1" dirty="0"/>
              <a:t> prevista la partecipazione dei docenti che hanno realizzato la visita all’ultimo laboratorio in presenza. </a:t>
            </a:r>
            <a:endParaRPr lang="it-IT" sz="24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9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08856"/>
            <a:ext cx="9144000" cy="4351338"/>
          </a:xfrm>
          <a:noFill/>
        </p:spPr>
        <p:txBody>
          <a:bodyPr>
            <a:normAutofit/>
          </a:bodyPr>
          <a:lstStyle/>
          <a:p>
            <a:r>
              <a:rPr lang="it-IT" sz="2200" dirty="0" smtClean="0"/>
              <a:t>I 4 laboratori potranno essere organizzati prioritariamente sulle seguenti aree tematiche:</a:t>
            </a:r>
          </a:p>
          <a:p>
            <a:r>
              <a:rPr lang="it-IT" sz="2200" dirty="0" smtClean="0"/>
              <a:t>1. Nuove risorse digitali e loro impatto sulla didattica;</a:t>
            </a:r>
          </a:p>
          <a:p>
            <a:r>
              <a:rPr lang="it-IT" sz="2200" dirty="0" smtClean="0"/>
              <a:t>2. Bisogni educativi speciali e dinamiche interculturali;</a:t>
            </a:r>
          </a:p>
          <a:p>
            <a:r>
              <a:rPr lang="it-IT" sz="2200" dirty="0" smtClean="0"/>
              <a:t>3. Valutazione didattica e valutazione di sistema;</a:t>
            </a:r>
          </a:p>
          <a:p>
            <a:r>
              <a:rPr lang="it-IT" sz="2200" dirty="0" smtClean="0"/>
              <a:t>4. Sviluppo sostenibile;</a:t>
            </a:r>
          </a:p>
          <a:p>
            <a:r>
              <a:rPr lang="it-IT" sz="2200" dirty="0" smtClean="0">
                <a:solidFill>
                  <a:schemeClr val="bg1">
                    <a:lumMod val="50000"/>
                  </a:schemeClr>
                </a:solidFill>
              </a:rPr>
              <a:t>5. Buone pratiche didattiche (per ordine di scuola).</a:t>
            </a:r>
          </a:p>
          <a:p>
            <a:r>
              <a:rPr lang="it-IT" sz="2200" dirty="0" smtClean="0"/>
              <a:t>La tematica n. 5 potrà essere  sviluppata in forma di piccoli gruppi di lavoro da inserire nel corso di ognuno dei primi quattro laboratori.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3073"/>
            <a:ext cx="7200031" cy="4151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Le aree tematiche dei laboratori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513"/>
            <a:ext cx="9144000" cy="26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7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L’itinerario della visita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Nella costruzione dell’itinerario della visita, è necessario definirne le tappe, scandirne i tempi, così da rendere possibile la partecipazione ad una mattinata scolastica, </a:t>
            </a:r>
            <a:r>
              <a:rPr lang="it-IT" b="1" dirty="0" smtClean="0"/>
              <a:t>comprensiva di diversi momenti</a:t>
            </a:r>
            <a:r>
              <a:rPr lang="it-IT" dirty="0" smtClean="0"/>
              <a:t> dedicati alla conoscenza delle attività realizzate nelle classi, nei laboratori, ma anche allo scambio con i </a:t>
            </a:r>
            <a:r>
              <a:rPr lang="it-IT" dirty="0" smtClean="0"/>
              <a:t>docenti, i </a:t>
            </a:r>
            <a:r>
              <a:rPr lang="it-IT" dirty="0" smtClean="0"/>
              <a:t>referenti, </a:t>
            </a:r>
            <a:r>
              <a:rPr lang="it-IT" dirty="0" smtClean="0"/>
              <a:t>i responsabili di progetto, i coordinatori di classe.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175" y="4649272"/>
            <a:ext cx="2332241" cy="22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Un nuovo tutor – il </a:t>
            </a:r>
            <a:r>
              <a:rPr lang="it-IT" dirty="0" err="1" smtClean="0"/>
              <a:t>conductor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Con il </a:t>
            </a:r>
            <a:r>
              <a:rPr lang="it-IT" dirty="0" err="1" smtClean="0"/>
              <a:t>visiting</a:t>
            </a:r>
            <a:r>
              <a:rPr lang="it-IT" dirty="0" smtClean="0"/>
              <a:t> si delinea una nuova funzione di tutoraggio.</a:t>
            </a:r>
          </a:p>
          <a:p>
            <a:r>
              <a:rPr lang="it-IT" dirty="0" smtClean="0"/>
              <a:t>Si tratta del docente cui sono affidate le funzioni di guida e di accompagnamento che potremmo definire</a:t>
            </a:r>
          </a:p>
          <a:p>
            <a:pPr marL="0" indent="0">
              <a:buNone/>
            </a:pPr>
            <a:r>
              <a:rPr lang="it-IT" dirty="0" smtClean="0"/>
              <a:t>   </a:t>
            </a:r>
            <a:r>
              <a:rPr lang="it-IT" b="1" dirty="0" err="1" smtClean="0"/>
              <a:t>Conductor</a:t>
            </a:r>
            <a:r>
              <a:rPr lang="it-IT" b="1" dirty="0" smtClean="0"/>
              <a:t>.</a:t>
            </a:r>
          </a:p>
          <a:p>
            <a:pPr marL="0" indent="0" algn="just">
              <a:buNone/>
            </a:pPr>
            <a:r>
              <a:rPr lang="it-IT" dirty="0" smtClean="0"/>
              <a:t>La scuola innovativa accogliente  individuerà il docente/i docenti cui affidare il compito di </a:t>
            </a:r>
            <a:r>
              <a:rPr lang="it-IT" dirty="0" err="1" smtClean="0"/>
              <a:t>conductor</a:t>
            </a:r>
            <a:r>
              <a:rPr lang="it-IT" dirty="0" smtClean="0"/>
              <a:t>, tenendo conto delle pregresse esperienze realizzate in attività di tutoraggio dei docenti e </a:t>
            </a:r>
            <a:r>
              <a:rPr lang="it-IT" dirty="0" err="1" smtClean="0"/>
              <a:t>peer</a:t>
            </a:r>
            <a:r>
              <a:rPr lang="it-IT" dirty="0" smtClean="0"/>
              <a:t> to </a:t>
            </a:r>
            <a:r>
              <a:rPr lang="it-IT" dirty="0" err="1" smtClean="0"/>
              <a:t>peer</a:t>
            </a:r>
            <a:r>
              <a:rPr lang="it-IT" dirty="0" smtClean="0"/>
              <a:t>, tirocinio universitario (laurea in scienze della formazione primaria/TFA).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3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Il Protocollo per il </a:t>
            </a:r>
            <a:r>
              <a:rPr lang="it-IT" dirty="0" err="1" smtClean="0"/>
              <a:t>visiting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434107"/>
            <a:ext cx="7886700" cy="3742856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Ferma restando l’autonomia di ogni scuola accogliente nel definire gli  ambienti, i momenti , le attività oggetto di visita, risulta necessario definire un Protocollo comune al fine di condividere gli elementi organizzativi necessari per la maggiore uniformità possibile nella gestione delle azioni a livello regionale.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14</a:t>
            </a:fld>
            <a:endParaRPr lang="it-IT"/>
          </a:p>
        </p:txBody>
      </p:sp>
      <p:pic>
        <p:nvPicPr>
          <p:cNvPr id="5" name="Picture 4" descr="Team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7158" y="365126"/>
            <a:ext cx="1728192" cy="1318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99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CFFFF"/>
            </a:gs>
            <a:gs pos="83000">
              <a:srgbClr val="CCE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528036"/>
            <a:ext cx="7886700" cy="598378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1^  FASE  </a:t>
            </a:r>
            <a:r>
              <a:rPr lang="it-IT" b="1" dirty="0" smtClean="0">
                <a:solidFill>
                  <a:srgbClr val="002060"/>
                </a:solidFill>
              </a:rPr>
              <a:t>preparatoria 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/>
              <a:t>Al termine </a:t>
            </a:r>
            <a:r>
              <a:rPr lang="it-IT" dirty="0" smtClean="0"/>
              <a:t>dell’incontro </a:t>
            </a:r>
            <a:r>
              <a:rPr lang="it-IT" dirty="0"/>
              <a:t>di accoglienza, la scuola polo di ambito territoriale comunicherà i nominativi dei docenti selezionati, secondo i criteri definiti nel Piano regionale, che </a:t>
            </a:r>
            <a:r>
              <a:rPr lang="it-IT" dirty="0" smtClean="0"/>
              <a:t>realizzeranno la visita alle scuole innovative.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I docenti saranno informati sulla sede dell’ambito territoriale in cui realizzeranno </a:t>
            </a:r>
            <a:r>
              <a:rPr lang="it-IT" dirty="0" smtClean="0"/>
              <a:t>l’esperienza formativa.</a:t>
            </a:r>
          </a:p>
          <a:p>
            <a:r>
              <a:rPr lang="it-IT" b="1" dirty="0">
                <a:solidFill>
                  <a:srgbClr val="002060"/>
                </a:solidFill>
              </a:rPr>
              <a:t>2</a:t>
            </a:r>
            <a:r>
              <a:rPr lang="it-IT" b="1" dirty="0" smtClean="0">
                <a:solidFill>
                  <a:srgbClr val="002060"/>
                </a:solidFill>
              </a:rPr>
              <a:t>^ FASE  accoglienza (</a:t>
            </a:r>
            <a:r>
              <a:rPr lang="it-IT" b="1" dirty="0">
                <a:solidFill>
                  <a:srgbClr val="002060"/>
                </a:solidFill>
              </a:rPr>
              <a:t>h</a:t>
            </a:r>
            <a:r>
              <a:rPr lang="it-IT" b="1" dirty="0" smtClean="0">
                <a:solidFill>
                  <a:srgbClr val="002060"/>
                </a:solidFill>
              </a:rPr>
              <a:t> 1:00)</a:t>
            </a:r>
          </a:p>
          <a:p>
            <a:pPr marL="0" indent="0">
              <a:buNone/>
            </a:pPr>
            <a:r>
              <a:rPr lang="it-IT" dirty="0"/>
              <a:t>I docenti neoassunti, convocati in gruppi di </a:t>
            </a:r>
            <a:r>
              <a:rPr lang="it-IT" dirty="0" err="1"/>
              <a:t>max</a:t>
            </a:r>
            <a:r>
              <a:rPr lang="it-IT" dirty="0"/>
              <a:t>  8 dalla scuola innovativa  dell’ambito territoriale, incontreranno il docente </a:t>
            </a:r>
            <a:r>
              <a:rPr lang="it-IT" dirty="0" err="1"/>
              <a:t>conductor</a:t>
            </a:r>
            <a:r>
              <a:rPr lang="it-IT" dirty="0"/>
              <a:t> che illustrerà gli elementi fondamentali dal punto di vista didattico e metodologico oggetto dell’esperienza sul campo (si suggerisce di consegnare documenti didattici di </a:t>
            </a:r>
            <a:r>
              <a:rPr lang="it-IT" dirty="0" smtClean="0"/>
              <a:t>supporto)</a:t>
            </a:r>
          </a:p>
          <a:p>
            <a:r>
              <a:rPr lang="it-IT" b="1" dirty="0">
                <a:solidFill>
                  <a:srgbClr val="002060"/>
                </a:solidFill>
              </a:rPr>
              <a:t>3</a:t>
            </a:r>
            <a:r>
              <a:rPr lang="it-IT" b="1" dirty="0" smtClean="0">
                <a:solidFill>
                  <a:srgbClr val="002060"/>
                </a:solidFill>
              </a:rPr>
              <a:t>^ FASE percorso osservativo itinerante ( h 3:00 )</a:t>
            </a:r>
          </a:p>
          <a:p>
            <a:pPr marL="0" indent="0">
              <a:buNone/>
            </a:pPr>
            <a:r>
              <a:rPr lang="it-IT" dirty="0" smtClean="0"/>
              <a:t>I docenti neoassunti saranno guidati a osservare gli ambienti della scuola ma anche  </a:t>
            </a:r>
            <a:r>
              <a:rPr lang="it-IT" dirty="0"/>
              <a:t>le attività </a:t>
            </a:r>
            <a:r>
              <a:rPr lang="it-IT" dirty="0" smtClean="0"/>
              <a:t>, le azioni, le dinamiche relazionali che si realizzano nelle classi, nei  laboratori in cui si adottano metodologie </a:t>
            </a:r>
            <a:r>
              <a:rPr lang="it-IT" dirty="0"/>
              <a:t>innovative. </a:t>
            </a:r>
            <a:endParaRPr lang="it-IT" dirty="0" smtClean="0"/>
          </a:p>
          <a:p>
            <a:r>
              <a:rPr lang="it-IT" b="1" dirty="0" smtClean="0">
                <a:solidFill>
                  <a:srgbClr val="002060"/>
                </a:solidFill>
              </a:rPr>
              <a:t>4^ FASE focus e rielaborazione ( h 1:30)</a:t>
            </a:r>
          </a:p>
          <a:p>
            <a:pPr marL="0" indent="0">
              <a:buNone/>
            </a:pPr>
            <a:r>
              <a:rPr lang="it-IT" dirty="0" smtClean="0"/>
              <a:t>È </a:t>
            </a:r>
            <a:r>
              <a:rPr lang="it-IT" dirty="0"/>
              <a:t>opportuno che i docenti visitatori possano </a:t>
            </a:r>
            <a:r>
              <a:rPr lang="it-IT" dirty="0" smtClean="0"/>
              <a:t>disporre di un  ambiente e di un momento conclusivo in cui realizzare la riflessione partecipata su quanto osservato ed avviare la stesura del report che sarà poi inserito nel portfolio e partecipato ai colleghi neoassunti nel corso dell’ultimo laboratorio in presenza.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8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L’autorizzazione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369713"/>
            <a:ext cx="7886700" cy="3807250"/>
          </a:xfrm>
        </p:spPr>
        <p:txBody>
          <a:bodyPr>
            <a:normAutofit/>
          </a:bodyPr>
          <a:lstStyle/>
          <a:p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D</a:t>
            </a:r>
            <a:r>
              <a:rPr lang="it-IT" dirty="0" smtClean="0"/>
              <a:t>irigente </a:t>
            </a:r>
            <a:r>
              <a:rPr lang="it-IT" dirty="0"/>
              <a:t>scolastico del docente neoassunto </a:t>
            </a:r>
            <a:r>
              <a:rPr lang="it-IT" dirty="0" smtClean="0"/>
              <a:t>rilascerà una </a:t>
            </a:r>
            <a:r>
              <a:rPr lang="it-IT" b="1" dirty="0"/>
              <a:t>specifica autorizzazione </a:t>
            </a:r>
            <a:r>
              <a:rPr lang="it-IT" dirty="0"/>
              <a:t>all’uscita </a:t>
            </a:r>
            <a:r>
              <a:rPr lang="it-IT" dirty="0" smtClean="0"/>
              <a:t>(una </a:t>
            </a:r>
            <a:r>
              <a:rPr lang="it-IT" dirty="0"/>
              <a:t>validazione della richiesta), </a:t>
            </a:r>
            <a:r>
              <a:rPr lang="it-IT" dirty="0" smtClean="0"/>
              <a:t>anche per </a:t>
            </a:r>
            <a:r>
              <a:rPr lang="it-IT" dirty="0"/>
              <a:t>verificare la coerenza tra il piano delle visite e il patto </a:t>
            </a:r>
            <a:r>
              <a:rPr lang="it-IT" dirty="0" smtClean="0"/>
              <a:t>per lo sviluppo formativo che </a:t>
            </a:r>
            <a:r>
              <a:rPr lang="it-IT" dirty="0"/>
              <a:t>il docente neoassunto </a:t>
            </a:r>
            <a:r>
              <a:rPr lang="it-IT" dirty="0" smtClean="0"/>
              <a:t>ha opportunamente sottoscritto.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049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CFFFF"/>
            </a:gs>
            <a:gs pos="83000">
              <a:srgbClr val="CCE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349108"/>
            <a:ext cx="7886700" cy="435133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 Una delle novità previste dal Piano di formazione dei docenti neoassunti </a:t>
            </a:r>
            <a:r>
              <a:rPr lang="it-IT" dirty="0" err="1" smtClean="0"/>
              <a:t>a.s.</a:t>
            </a:r>
            <a:r>
              <a:rPr lang="it-IT" dirty="0" smtClean="0"/>
              <a:t> 2017-18 è il </a:t>
            </a:r>
            <a:r>
              <a:rPr lang="it-IT" b="1" dirty="0" err="1"/>
              <a:t>visiting</a:t>
            </a:r>
            <a:r>
              <a:rPr lang="it-IT" dirty="0"/>
              <a:t>, cioè la possibilità di </a:t>
            </a:r>
            <a:r>
              <a:rPr lang="it-IT" b="1" dirty="0"/>
              <a:t>sostituire fino a 12 ore </a:t>
            </a:r>
            <a:r>
              <a:rPr lang="it-IT" dirty="0"/>
              <a:t>di attività di laboratorio </a:t>
            </a:r>
            <a:r>
              <a:rPr lang="it-IT" dirty="0" smtClean="0"/>
              <a:t>formativo in presenza </a:t>
            </a:r>
            <a:r>
              <a:rPr lang="it-IT" dirty="0"/>
              <a:t>con la visita a </a:t>
            </a:r>
            <a:r>
              <a:rPr lang="it-IT" dirty="0" smtClean="0"/>
              <a:t>istituzioni scolastiche </a:t>
            </a:r>
            <a:r>
              <a:rPr lang="it-IT" dirty="0"/>
              <a:t>che offrono </a:t>
            </a:r>
            <a:r>
              <a:rPr lang="it-IT" dirty="0" smtClean="0"/>
              <a:t>esempi </a:t>
            </a:r>
            <a:r>
              <a:rPr lang="it-IT" dirty="0"/>
              <a:t>di buone pratiche. </a:t>
            </a:r>
            <a:endParaRPr lang="it-IT" dirty="0" smtClean="0"/>
          </a:p>
          <a:p>
            <a:pPr algn="just"/>
            <a:r>
              <a:rPr lang="it-IT" dirty="0" smtClean="0"/>
              <a:t>La </a:t>
            </a:r>
            <a:r>
              <a:rPr lang="it-IT" dirty="0" smtClean="0"/>
              <a:t>possibilità è </a:t>
            </a:r>
            <a:r>
              <a:rPr lang="it-IT" dirty="0"/>
              <a:t>riservata ad un numero limitato di docenti (2.000 in tutta Italia, con contingenti regionali in proporzione), stante il carattere sperimentale, di messa alla prova della nuova proposta.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34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CFFFF"/>
            </a:gs>
            <a:gs pos="83000">
              <a:srgbClr val="CCE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Finalità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 Con il </a:t>
            </a:r>
            <a:r>
              <a:rPr lang="it-IT" dirty="0" err="1" smtClean="0"/>
              <a:t>visiting</a:t>
            </a:r>
            <a:r>
              <a:rPr lang="it-IT" dirty="0" smtClean="0"/>
              <a:t> ci si propone di  offrire ai docenti neoassunti </a:t>
            </a:r>
            <a:r>
              <a:rPr lang="it-IT" dirty="0"/>
              <a:t>l’opportunità di </a:t>
            </a:r>
            <a:r>
              <a:rPr lang="it-IT" b="1" dirty="0" smtClean="0"/>
              <a:t>conoscere realtà scolastiche innovative dal punto di vista didattico e metodologico </a:t>
            </a:r>
            <a:r>
              <a:rPr lang="it-IT" dirty="0" smtClean="0"/>
              <a:t>e, al tempo stesso, di favorire lo sviluppo di processi di apprendimento fortemente partecipati e attivi.</a:t>
            </a:r>
          </a:p>
          <a:p>
            <a:pPr algn="just"/>
            <a:r>
              <a:rPr lang="it-IT" dirty="0"/>
              <a:t> </a:t>
            </a:r>
            <a:r>
              <a:rPr lang="it-IT" dirty="0" smtClean="0"/>
              <a:t>La </a:t>
            </a:r>
            <a:r>
              <a:rPr lang="it-IT" dirty="0"/>
              <a:t>documentazione di buone pratiche </a:t>
            </a:r>
            <a:r>
              <a:rPr lang="it-IT" dirty="0" smtClean="0"/>
              <a:t>può </a:t>
            </a:r>
            <a:r>
              <a:rPr lang="it-IT" dirty="0"/>
              <a:t>fornire stimoli utili a migliorare e armonizzare la qualità dell’insegnamento e dell’organizzazione </a:t>
            </a:r>
            <a:r>
              <a:rPr lang="it-IT" dirty="0" smtClean="0"/>
              <a:t>scolastica.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97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CFFFF"/>
            </a:gs>
            <a:gs pos="83000">
              <a:srgbClr val="CCE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clima collaborativo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276386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 err="1" smtClean="0"/>
              <a:t>visiting</a:t>
            </a:r>
            <a:r>
              <a:rPr lang="it-IT" dirty="0" smtClean="0"/>
              <a:t>, così come il </a:t>
            </a:r>
            <a:r>
              <a:rPr lang="it-IT" dirty="0" err="1" smtClean="0"/>
              <a:t>peer</a:t>
            </a:r>
            <a:r>
              <a:rPr lang="it-IT" dirty="0" smtClean="0"/>
              <a:t> to </a:t>
            </a:r>
            <a:r>
              <a:rPr lang="it-IT" dirty="0" err="1" smtClean="0"/>
              <a:t>peer</a:t>
            </a:r>
            <a:r>
              <a:rPr lang="it-IT" dirty="0" smtClean="0"/>
              <a:t> e le diverse esperienze collaborative realizzate nel corso della formazione in presenza, </a:t>
            </a:r>
            <a:r>
              <a:rPr lang="it-IT" dirty="0" smtClean="0"/>
              <a:t>deve poter essere attuato </a:t>
            </a:r>
            <a:r>
              <a:rPr lang="it-IT" dirty="0" smtClean="0"/>
              <a:t>in un </a:t>
            </a:r>
            <a:r>
              <a:rPr lang="it-IT" b="1" dirty="0" smtClean="0"/>
              <a:t>clima di collaborazione e di scambio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Ne deriva che un ruolo fondamentale è svolto dal personale «</a:t>
            </a:r>
            <a:r>
              <a:rPr lang="it-IT" u="sng" dirty="0" smtClean="0"/>
              <a:t>accogliente</a:t>
            </a:r>
            <a:r>
              <a:rPr lang="it-IT" dirty="0" smtClean="0"/>
              <a:t>», cui compete la guida e la capacità di rendere conoscibile la realtà scolastica ai docenti «ospiti».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50" y="365126"/>
            <a:ext cx="2676899" cy="17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6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visiting</a:t>
            </a:r>
            <a:r>
              <a:rPr lang="it-IT" dirty="0" smtClean="0"/>
              <a:t> in Campania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Il Piano attuativo regionale, prevede l’individuazione dei docenti neoassunti partecipanti tra coloro che abbiano espresso la volontà di prendere parte all’esperienza formativa, dando la </a:t>
            </a:r>
            <a:r>
              <a:rPr lang="it-IT" dirty="0"/>
              <a:t>priorità </a:t>
            </a:r>
            <a:r>
              <a:rPr lang="it-IT" dirty="0" smtClean="0"/>
              <a:t>coloro che hanno maturato </a:t>
            </a:r>
            <a:r>
              <a:rPr lang="it-IT" b="1" dirty="0" smtClean="0"/>
              <a:t>minore </a:t>
            </a:r>
            <a:r>
              <a:rPr lang="it-IT" b="1" dirty="0"/>
              <a:t>esperienza nell’insegnamento riferita al servizio </a:t>
            </a:r>
            <a:r>
              <a:rPr lang="it-IT" b="1" dirty="0" err="1" smtClean="0"/>
              <a:t>pre</a:t>
            </a:r>
            <a:r>
              <a:rPr lang="it-IT" b="1" dirty="0" smtClean="0"/>
              <a:t>-ruolo </a:t>
            </a:r>
            <a:r>
              <a:rPr lang="it-IT" b="1" dirty="0"/>
              <a:t>espletato.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Sono individuati pertanto:</a:t>
            </a:r>
          </a:p>
          <a:p>
            <a:r>
              <a:rPr lang="it-IT" dirty="0" smtClean="0"/>
              <a:t>73 </a:t>
            </a:r>
            <a:r>
              <a:rPr lang="it-IT" dirty="0" smtClean="0"/>
              <a:t>docenti con 0 anni di servizio </a:t>
            </a:r>
            <a:r>
              <a:rPr lang="it-IT" dirty="0" err="1" smtClean="0"/>
              <a:t>pre</a:t>
            </a:r>
            <a:r>
              <a:rPr lang="it-IT" dirty="0" smtClean="0"/>
              <a:t>-ruolo;</a:t>
            </a:r>
          </a:p>
          <a:p>
            <a:r>
              <a:rPr lang="it-IT" dirty="0" smtClean="0"/>
              <a:t>77 </a:t>
            </a:r>
            <a:r>
              <a:rPr lang="it-IT" dirty="0" smtClean="0"/>
              <a:t>docenti con 1 anno di servizio </a:t>
            </a:r>
            <a:r>
              <a:rPr lang="it-IT" dirty="0" err="1" smtClean="0"/>
              <a:t>pre</a:t>
            </a:r>
            <a:r>
              <a:rPr lang="it-IT" dirty="0" smtClean="0"/>
              <a:t> – ruolo;</a:t>
            </a:r>
          </a:p>
          <a:p>
            <a:r>
              <a:rPr lang="it-IT" dirty="0" smtClean="0"/>
              <a:t>117 </a:t>
            </a:r>
            <a:r>
              <a:rPr lang="it-IT" dirty="0" smtClean="0"/>
              <a:t>docenti con 2 anni di servizio </a:t>
            </a:r>
            <a:r>
              <a:rPr lang="it-IT" dirty="0" err="1" smtClean="0"/>
              <a:t>pre</a:t>
            </a:r>
            <a:r>
              <a:rPr lang="it-IT" dirty="0" smtClean="0"/>
              <a:t> – ruolo.</a:t>
            </a:r>
          </a:p>
          <a:p>
            <a:pPr marL="0" indent="0">
              <a:buNone/>
            </a:pPr>
            <a:r>
              <a:rPr lang="it-IT" dirty="0" smtClean="0"/>
              <a:t>(Complessivamente </a:t>
            </a:r>
            <a:r>
              <a:rPr lang="it-IT" dirty="0" smtClean="0"/>
              <a:t>267 </a:t>
            </a:r>
            <a:r>
              <a:rPr lang="it-IT" dirty="0" smtClean="0"/>
              <a:t>docenti a fronte di </a:t>
            </a:r>
            <a:r>
              <a:rPr lang="it-IT" b="1" dirty="0" smtClean="0">
                <a:solidFill>
                  <a:srgbClr val="FF0000"/>
                </a:solidFill>
              </a:rPr>
              <a:t>1.101 </a:t>
            </a:r>
            <a:r>
              <a:rPr lang="it-IT" dirty="0" smtClean="0"/>
              <a:t>richiedenti).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4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Il catalogo regionale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I docenti individuati realizzeranno la visita nell’ambito prescelto (presso il polo formativo o la scuola polo neoassunti 2016/2017). </a:t>
            </a:r>
          </a:p>
          <a:p>
            <a:r>
              <a:rPr lang="it-IT" dirty="0" smtClean="0"/>
              <a:t> A seguito di ricognizione delle esperienze progettuali dei poli, si verrà a comporre un </a:t>
            </a:r>
            <a:r>
              <a:rPr lang="it-IT" b="1" dirty="0" smtClean="0"/>
              <a:t>catalogo regionale delle visite </a:t>
            </a:r>
            <a:r>
              <a:rPr lang="it-IT" dirty="0" smtClean="0"/>
              <a:t>nell’ambito dei </a:t>
            </a:r>
            <a:r>
              <a:rPr lang="it-IT" dirty="0"/>
              <a:t>campi </a:t>
            </a:r>
            <a:r>
              <a:rPr lang="it-IT" dirty="0" smtClean="0"/>
              <a:t>di innovazione, delimitati </a:t>
            </a:r>
            <a:r>
              <a:rPr lang="it-IT" dirty="0"/>
              <a:t>e ricondotti alle priorità tipiche dell’anno di </a:t>
            </a:r>
            <a:r>
              <a:rPr lang="it-IT" dirty="0" smtClean="0"/>
              <a:t>formazione.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232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Il modello formativo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it-IT" dirty="0" smtClean="0"/>
              <a:t>Il </a:t>
            </a: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modello </a:t>
            </a:r>
            <a:r>
              <a:rPr lang="it-IT" alt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formativo adottato </a:t>
            </a: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le visite di </a:t>
            </a:r>
            <a:r>
              <a:rPr lang="it-IT" alt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studio in Campania </a:t>
            </a: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di tipo </a:t>
            </a:r>
            <a:r>
              <a:rPr lang="it-IT" alt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integrato, </a:t>
            </a: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quanto prevede momenti di condivisione e diffusione </a:t>
            </a:r>
            <a:r>
              <a:rPr lang="it-IT" alt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dell’esperienza, </a:t>
            </a: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realizzata nelle scuole innovative all’interno dei laboratori in presenza (2 visite + 1 laboratorio</a:t>
            </a:r>
            <a:r>
              <a:rPr lang="it-IT" alt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it-IT" altLang="it-IT" sz="1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it-IT" altLang="it-IT" sz="3600" dirty="0"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42" y="4364999"/>
            <a:ext cx="5972358" cy="118579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79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Le Scuole innovative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it-IT" dirty="0" smtClean="0"/>
              <a:t> Tenendo </a:t>
            </a:r>
            <a:r>
              <a:rPr lang="it-IT" dirty="0"/>
              <a:t>conto che per tale attività non sono previsti oneri per l’Amministrazione e considerando la necessità di supportare il docente nella visita di studio con personale esperto nella formazione dei docenti, in particolare dei neoassunti, il Piano regionale prevede il coinvolgimento </a:t>
            </a:r>
            <a:r>
              <a:rPr lang="it-IT" dirty="0" smtClean="0"/>
              <a:t>dei </a:t>
            </a:r>
            <a:r>
              <a:rPr lang="it-IT" dirty="0"/>
              <a:t>Poli formativi e delle Scuole polo per la formazione operanti nel corso dell’anno scolastico </a:t>
            </a:r>
            <a:r>
              <a:rPr lang="it-IT" dirty="0" smtClean="0"/>
              <a:t>2016/2017 che abbiano in corso esperienze didattiche innovative.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2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Rilevazione dei progetti innovativi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L’Ufficio III procederà preliminarmente a rilevare i dati delle predette istituzioni scolastiche relativi ai progetti innovativi realizzati nelle quattro aree tematiche prescelte per i laboratori </a:t>
            </a:r>
            <a:r>
              <a:rPr lang="it-IT" dirty="0" smtClean="0"/>
              <a:t>formativi:</a:t>
            </a:r>
          </a:p>
          <a:p>
            <a:r>
              <a:rPr lang="it-IT" dirty="0" smtClean="0"/>
              <a:t> </a:t>
            </a:r>
            <a:r>
              <a:rPr lang="it-IT" sz="2400" b="1" i="1" dirty="0" smtClean="0">
                <a:solidFill>
                  <a:srgbClr val="002060"/>
                </a:solidFill>
              </a:rPr>
              <a:t>Nuove risorse digitali </a:t>
            </a:r>
            <a:r>
              <a:rPr lang="it-IT" sz="2400" dirty="0" smtClean="0"/>
              <a:t>(</a:t>
            </a:r>
            <a:r>
              <a:rPr lang="it-IT" sz="2400" dirty="0" err="1" smtClean="0"/>
              <a:t>es.:SCUOLE</a:t>
            </a:r>
            <a:r>
              <a:rPr lang="it-IT" sz="2400" dirty="0" smtClean="0"/>
              <a:t> </a:t>
            </a:r>
            <a:r>
              <a:rPr lang="it-IT" sz="2400" dirty="0"/>
              <a:t>POLO </a:t>
            </a:r>
            <a:r>
              <a:rPr lang="it-IT" sz="2400" dirty="0" smtClean="0"/>
              <a:t>PNSD</a:t>
            </a:r>
            <a:r>
              <a:rPr lang="it-IT" sz="2400" dirty="0"/>
              <a:t>)</a:t>
            </a:r>
            <a:endParaRPr lang="it-IT" sz="2400" dirty="0" smtClean="0"/>
          </a:p>
          <a:p>
            <a:r>
              <a:rPr lang="it-IT" dirty="0" smtClean="0"/>
              <a:t> </a:t>
            </a:r>
            <a:r>
              <a:rPr lang="it-IT" sz="2400" b="1" i="1" dirty="0" smtClean="0">
                <a:solidFill>
                  <a:srgbClr val="002060"/>
                </a:solidFill>
              </a:rPr>
              <a:t>Bisogni educativi speciali </a:t>
            </a:r>
            <a:r>
              <a:rPr lang="it-IT" sz="2400" dirty="0" smtClean="0"/>
              <a:t>(</a:t>
            </a:r>
            <a:r>
              <a:rPr lang="it-IT" sz="2400" dirty="0" err="1" smtClean="0"/>
              <a:t>es.:CTI</a:t>
            </a:r>
            <a:r>
              <a:rPr lang="it-IT" sz="2400" dirty="0" smtClean="0"/>
              <a:t>)</a:t>
            </a:r>
            <a:endParaRPr lang="it-IT" sz="2400" dirty="0"/>
          </a:p>
          <a:p>
            <a:r>
              <a:rPr lang="it-IT" dirty="0" smtClean="0"/>
              <a:t> </a:t>
            </a:r>
            <a:r>
              <a:rPr lang="it-IT" sz="2400" b="1" i="1" dirty="0" smtClean="0">
                <a:solidFill>
                  <a:srgbClr val="002060"/>
                </a:solidFill>
              </a:rPr>
              <a:t>Valutazione</a:t>
            </a:r>
            <a:r>
              <a:rPr lang="it-IT" dirty="0" smtClean="0"/>
              <a:t> </a:t>
            </a:r>
            <a:r>
              <a:rPr lang="it-IT" sz="2400" dirty="0" smtClean="0"/>
              <a:t>(Es: SCUOLE POLO PER LA VALUTAZIONE)</a:t>
            </a:r>
          </a:p>
          <a:p>
            <a:r>
              <a:rPr lang="it-IT" dirty="0" smtClean="0"/>
              <a:t> </a:t>
            </a:r>
            <a:r>
              <a:rPr lang="it-IT" sz="2400" b="1" i="1" dirty="0" smtClean="0">
                <a:solidFill>
                  <a:srgbClr val="002060"/>
                </a:solidFill>
              </a:rPr>
              <a:t>Sviluppo sostenibile </a:t>
            </a:r>
            <a:r>
              <a:rPr lang="it-IT" sz="2400" dirty="0" smtClean="0"/>
              <a:t>(progetti curricolari/ extracurricolari)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71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216</TotalTime>
  <Words>1219</Words>
  <Application>Microsoft Office PowerPoint</Application>
  <PresentationFormat>Presentazione su schermo (4:3)</PresentationFormat>
  <Paragraphs>86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Tema di Office</vt:lpstr>
      <vt:lpstr> Formazione docenti neoassunti a.s. 2017/2018  THE VISITING </vt:lpstr>
      <vt:lpstr>Presentazione standard di PowerPoint</vt:lpstr>
      <vt:lpstr>Finalità </vt:lpstr>
      <vt:lpstr>Il clima collaborativo</vt:lpstr>
      <vt:lpstr>Il visiting in Campania</vt:lpstr>
      <vt:lpstr>Il catalogo regionale</vt:lpstr>
      <vt:lpstr>Il modello formativo</vt:lpstr>
      <vt:lpstr>Le Scuole innovative</vt:lpstr>
      <vt:lpstr>Rilevazione dei progetti innovativi</vt:lpstr>
      <vt:lpstr>Il modello integrato</vt:lpstr>
      <vt:lpstr>Presentazione standard di PowerPoint</vt:lpstr>
      <vt:lpstr>L’itinerario della visita</vt:lpstr>
      <vt:lpstr>Un nuovo tutor – il conductor</vt:lpstr>
      <vt:lpstr>Il Protocollo per il visiting</vt:lpstr>
      <vt:lpstr>Presentazione standard di PowerPoint</vt:lpstr>
      <vt:lpstr>L’autorizzazione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VISITING</dc:title>
  <dc:creator>HP</dc:creator>
  <cp:lastModifiedBy>HP</cp:lastModifiedBy>
  <cp:revision>23</cp:revision>
  <dcterms:created xsi:type="dcterms:W3CDTF">2018-02-24T20:24:22Z</dcterms:created>
  <dcterms:modified xsi:type="dcterms:W3CDTF">2018-03-13T21:59:16Z</dcterms:modified>
</cp:coreProperties>
</file>